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authors.xml" ContentType="application/vnd.ms-powerpoint.authors+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426" r:id="rId2"/>
    <p:sldId id="427" r:id="rId3"/>
    <p:sldId id="430" r:id="rId4"/>
    <p:sldId id="429" r:id="rId5"/>
    <p:sldId id="431" r:id="rId6"/>
    <p:sldId id="43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898BB2-70E7-11FB-C7EC-93B647541A76}" name="Sabine Hildebrandt" initials="SH" userId="e9473f4844b58949"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652" autoAdjust="0"/>
    <p:restoredTop sz="94660"/>
  </p:normalViewPr>
  <p:slideViewPr>
    <p:cSldViewPr snapToGrid="0">
      <p:cViewPr varScale="1">
        <p:scale>
          <a:sx n="96" d="100"/>
          <a:sy n="96" d="100"/>
        </p:scale>
        <p:origin x="96" y="132"/>
      </p:cViewPr>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7A42FA-E183-4FE4-AC06-92DF403CD93A}" type="datetimeFigureOut">
              <a:rPr lang="en-US" smtClean="0"/>
              <a:t>3/19/2026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D534D7-52D3-4279-BC5A-B9AA6578A117}" type="slidenum">
              <a:rPr lang="en-US" smtClean="0"/>
              <a:t>‹#›</a:t>
            </a:fld>
            <a:endParaRPr lang="en-US"/>
          </a:p>
        </p:txBody>
      </p:sp>
    </p:spTree>
    <p:extLst>
      <p:ext uri="{BB962C8B-B14F-4D97-AF65-F5344CB8AC3E}">
        <p14:creationId xmlns:p14="http://schemas.microsoft.com/office/powerpoint/2010/main" val="3941580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1C4541-5774-2640-97F0-9F912DE2B81B}" type="datetime1">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919824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E4B720-EA3B-444A-AFCE-E21C0F67C12C}" type="datetime1">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266672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33789-4392-BA4F-9339-0E4E7CAEAB35}" type="datetime1">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82462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FB4290-1B37-3345-8AD5-7D88D01E52FC}" type="datetime1">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667615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4843FE-6AB2-9B4F-B91D-D2CE528E850E}" type="datetime1">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360434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D78A1F-FD72-FC40-B822-82619B14ECE4}" type="datetime1">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2645136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EBF8A8-169E-7447-8AE0-023902C2AF7C}" type="datetime1">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2794743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6BCE87-FB25-0442-84E5-F0F6F22E1A32}" type="datetime1">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715336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27BB63-1D3E-114E-A51C-4115E447762F}" type="datetime1">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16136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2D4DB4-36A2-8F46-82C0-01F4C60AD5BF}" type="datetime1">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41274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E0CAD4-340B-7B48-B563-AB5F3A3A80FE}" type="datetime1">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359287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CC469-EC66-134C-8E8A-8F4FCE22F375}" type="datetime1">
              <a:rPr lang="en-US" smtClean="0"/>
              <a:t>3/19/2026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85657-6512-4A3B-87CD-69759775B52C}" type="slidenum">
              <a:rPr lang="en-US" smtClean="0"/>
              <a:t>‹#›</a:t>
            </a:fld>
            <a:endParaRPr lang="en-US"/>
          </a:p>
        </p:txBody>
      </p:sp>
    </p:spTree>
    <p:extLst>
      <p:ext uri="{BB962C8B-B14F-4D97-AF65-F5344CB8AC3E}">
        <p14:creationId xmlns:p14="http://schemas.microsoft.com/office/powerpoint/2010/main" val="337329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2D9A12-9905-4A9F-991B-65D8DC3A75F7}"/>
              </a:ext>
            </a:extLst>
          </p:cNvPr>
          <p:cNvSpPr txBox="1"/>
          <p:nvPr/>
        </p:nvSpPr>
        <p:spPr>
          <a:xfrm>
            <a:off x="336429" y="1091257"/>
            <a:ext cx="8471139" cy="1477328"/>
          </a:xfrm>
          <a:prstGeom prst="rect">
            <a:avLst/>
          </a:prstGeom>
          <a:noFill/>
        </p:spPr>
        <p:txBody>
          <a:bodyPr wrap="square" rtlCol="0">
            <a:spAutoFit/>
          </a:bodyPr>
          <a:lstStyle/>
          <a:p>
            <a:r>
              <a:rPr lang="en-US" b="1" dirty="0"/>
              <a:t>Description:</a:t>
            </a:r>
          </a:p>
          <a:p>
            <a:pPr algn="just"/>
            <a:r>
              <a:rPr lang="en-US" dirty="0"/>
              <a:t>This set of slides describes moral conflict and how it may arise in the context of the dissection room. It highlights potential solutions for resolving moral conflict including satisfying personal values and altering moral positions.  It describes a step-wise framework for resolution of moral conflict.</a:t>
            </a:r>
          </a:p>
        </p:txBody>
      </p:sp>
      <p:sp>
        <p:nvSpPr>
          <p:cNvPr id="5" name="TextBox 4">
            <a:extLst>
              <a:ext uri="{FF2B5EF4-FFF2-40B4-BE49-F238E27FC236}">
                <a16:creationId xmlns:a16="http://schemas.microsoft.com/office/drawing/2014/main" id="{441AE940-B2A0-4C45-A083-AC6810602E48}"/>
              </a:ext>
            </a:extLst>
          </p:cNvPr>
          <p:cNvSpPr txBox="1"/>
          <p:nvPr/>
        </p:nvSpPr>
        <p:spPr>
          <a:xfrm>
            <a:off x="330249" y="2568585"/>
            <a:ext cx="4344651" cy="1200329"/>
          </a:xfrm>
          <a:prstGeom prst="rect">
            <a:avLst/>
          </a:prstGeom>
          <a:noFill/>
        </p:spPr>
        <p:txBody>
          <a:bodyPr wrap="none" rtlCol="0">
            <a:spAutoFit/>
          </a:bodyPr>
          <a:lstStyle/>
          <a:p>
            <a:r>
              <a:rPr lang="en-US" b="1" dirty="0"/>
              <a:t>The topics covered by this resource include:</a:t>
            </a:r>
          </a:p>
          <a:p>
            <a:r>
              <a:rPr lang="en-US" dirty="0"/>
              <a:t>Moral conflict</a:t>
            </a:r>
          </a:p>
          <a:p>
            <a:r>
              <a:rPr lang="en-US" dirty="0"/>
              <a:t>Professional development</a:t>
            </a:r>
          </a:p>
          <a:p>
            <a:r>
              <a:rPr lang="en-US" dirty="0"/>
              <a:t>Moral position</a:t>
            </a:r>
          </a:p>
        </p:txBody>
      </p:sp>
      <p:sp>
        <p:nvSpPr>
          <p:cNvPr id="3" name="TextBox 2">
            <a:extLst>
              <a:ext uri="{FF2B5EF4-FFF2-40B4-BE49-F238E27FC236}">
                <a16:creationId xmlns:a16="http://schemas.microsoft.com/office/drawing/2014/main" id="{BFB67450-BF6B-7E4F-AFD9-034F262C59D0}"/>
              </a:ext>
            </a:extLst>
          </p:cNvPr>
          <p:cNvSpPr txBox="1"/>
          <p:nvPr/>
        </p:nvSpPr>
        <p:spPr>
          <a:xfrm>
            <a:off x="330249" y="4415245"/>
            <a:ext cx="8471139" cy="2092881"/>
          </a:xfrm>
          <a:prstGeom prst="rect">
            <a:avLst/>
          </a:prstGeom>
          <a:noFill/>
        </p:spPr>
        <p:txBody>
          <a:bodyPr wrap="square" rtlCol="0">
            <a:spAutoFit/>
          </a:bodyPr>
          <a:lstStyle/>
          <a:p>
            <a:pPr>
              <a:buNone/>
            </a:pPr>
            <a:r>
              <a:rPr lang="en-US" altLang="en-US" b="1" dirty="0"/>
              <a:t>Further reading:</a:t>
            </a:r>
          </a:p>
          <a:p>
            <a:pPr algn="just">
              <a:buNone/>
            </a:pPr>
            <a:r>
              <a:rPr lang="en-US" altLang="en-US" sz="1400" dirty="0" err="1"/>
              <a:t>Ubel</a:t>
            </a:r>
            <a:r>
              <a:rPr lang="en-US" altLang="en-US" sz="1400" dirty="0"/>
              <a:t> PA, Jepson C, Silver-</a:t>
            </a:r>
            <a:r>
              <a:rPr lang="en-US" altLang="en-US" sz="1400" dirty="0" err="1"/>
              <a:t>Isenstadt</a:t>
            </a:r>
            <a:r>
              <a:rPr lang="en-US" altLang="en-US" sz="1400" dirty="0"/>
              <a:t> A.  Don’t ask, don’t tell: A change in medical student attitudes after obstetrics/ gynecology clerkships toward seeking consent for pelvic examinations on an anesthetized patient. Amer J </a:t>
            </a:r>
            <a:r>
              <a:rPr lang="en-US" altLang="en-US" sz="1400" dirty="0" err="1"/>
              <a:t>Obstet</a:t>
            </a:r>
            <a:r>
              <a:rPr lang="en-US" altLang="en-US" sz="1400" dirty="0"/>
              <a:t> </a:t>
            </a:r>
            <a:r>
              <a:rPr lang="en-US" altLang="en-US" sz="1400" dirty="0" err="1"/>
              <a:t>Gynec</a:t>
            </a:r>
            <a:r>
              <a:rPr lang="en-US" altLang="en-US" sz="1400" dirty="0"/>
              <a:t>, 2003, 188(2):575-579.</a:t>
            </a:r>
            <a:r>
              <a:rPr lang="en-US" altLang="en-US" sz="1400" b="1" dirty="0"/>
              <a:t> </a:t>
            </a:r>
          </a:p>
          <a:p>
            <a:pPr algn="just">
              <a:buNone/>
            </a:pPr>
            <a:endParaRPr lang="en-US" altLang="en-US" sz="1400" b="1" dirty="0"/>
          </a:p>
          <a:p>
            <a:pPr algn="just">
              <a:buNone/>
            </a:pPr>
            <a:r>
              <a:rPr lang="en-US" altLang="en-US" sz="1400" dirty="0"/>
              <a:t>Rajagopal AS, </a:t>
            </a:r>
            <a:r>
              <a:rPr lang="en-US" altLang="en-US" sz="1400" dirty="0" err="1"/>
              <a:t>Champney</a:t>
            </a:r>
            <a:r>
              <a:rPr lang="en-US" altLang="en-US" sz="1400" dirty="0"/>
              <a:t> TH. Teaching without harm: The ethics of performing posthumous procedures on the newly deceased. </a:t>
            </a:r>
            <a:r>
              <a:rPr lang="en-US" altLang="en-US" sz="1400" dirty="0" err="1"/>
              <a:t>Cureus</a:t>
            </a:r>
            <a:r>
              <a:rPr lang="en-US" altLang="en-US" sz="1400" dirty="0"/>
              <a:t> 2020;12(12):e11855</a:t>
            </a:r>
          </a:p>
          <a:p>
            <a:pPr algn="just">
              <a:buNone/>
            </a:pPr>
            <a:endParaRPr lang="en-US" altLang="en-US" sz="1400" dirty="0"/>
          </a:p>
          <a:p>
            <a:pPr algn="just">
              <a:buNone/>
            </a:pPr>
            <a:r>
              <a:rPr lang="en-US" altLang="en-US" sz="1400" dirty="0"/>
              <a:t>McConnell T. Moral dilemmas. 2018. https://</a:t>
            </a:r>
            <a:r>
              <a:rPr lang="en-US" altLang="en-US" sz="1400" dirty="0" err="1"/>
              <a:t>plato.stanford.edu</a:t>
            </a:r>
            <a:r>
              <a:rPr lang="en-US" altLang="en-US" sz="1400" dirty="0"/>
              <a:t>/entries/moral-dilemmas/</a:t>
            </a:r>
          </a:p>
        </p:txBody>
      </p:sp>
      <p:sp>
        <p:nvSpPr>
          <p:cNvPr id="4" name="TextBox 3">
            <a:extLst>
              <a:ext uri="{FF2B5EF4-FFF2-40B4-BE49-F238E27FC236}">
                <a16:creationId xmlns:a16="http://schemas.microsoft.com/office/drawing/2014/main" id="{964A041E-478D-9E43-AE0A-50481BA2CF01}"/>
              </a:ext>
            </a:extLst>
          </p:cNvPr>
          <p:cNvSpPr txBox="1"/>
          <p:nvPr/>
        </p:nvSpPr>
        <p:spPr>
          <a:xfrm>
            <a:off x="336430" y="260260"/>
            <a:ext cx="5667385" cy="830997"/>
          </a:xfrm>
          <a:prstGeom prst="rect">
            <a:avLst/>
          </a:prstGeom>
          <a:noFill/>
        </p:spPr>
        <p:txBody>
          <a:bodyPr wrap="none" rtlCol="0">
            <a:spAutoFit/>
          </a:bodyPr>
          <a:lstStyle/>
          <a:p>
            <a:r>
              <a:rPr lang="en-US" altLang="en-US" sz="2400" b="1" dirty="0">
                <a:solidFill>
                  <a:srgbClr val="006600"/>
                </a:solidFill>
              </a:rPr>
              <a:t>Bioethics in Anatomy Education Resources:</a:t>
            </a:r>
          </a:p>
          <a:p>
            <a:r>
              <a:rPr lang="en-US" sz="2400" dirty="0"/>
              <a:t>Moral Conflict in the Dissection Room</a:t>
            </a:r>
            <a:endParaRPr lang="en-US" sz="2400" b="1" dirty="0"/>
          </a:p>
        </p:txBody>
      </p:sp>
      <p:sp>
        <p:nvSpPr>
          <p:cNvPr id="6" name="TextBox 5">
            <a:extLst>
              <a:ext uri="{FF2B5EF4-FFF2-40B4-BE49-F238E27FC236}">
                <a16:creationId xmlns:a16="http://schemas.microsoft.com/office/drawing/2014/main" id="{5765DF9E-88E2-424D-9207-003EB22653AC}"/>
              </a:ext>
            </a:extLst>
          </p:cNvPr>
          <p:cNvSpPr txBox="1"/>
          <p:nvPr/>
        </p:nvSpPr>
        <p:spPr>
          <a:xfrm>
            <a:off x="330249" y="3768914"/>
            <a:ext cx="8039317" cy="646331"/>
          </a:xfrm>
          <a:prstGeom prst="rect">
            <a:avLst/>
          </a:prstGeom>
          <a:noFill/>
        </p:spPr>
        <p:txBody>
          <a:bodyPr wrap="none" rtlCol="0">
            <a:spAutoFit/>
          </a:bodyPr>
          <a:lstStyle/>
          <a:p>
            <a:r>
              <a:rPr lang="en-US" b="1" dirty="0"/>
              <a:t>Creator(s): </a:t>
            </a:r>
            <a:r>
              <a:rPr lang="en-US" dirty="0"/>
              <a:t>Otis Williams, Jon Cornwall, University of Otago, Dunedin, New Zealand. </a:t>
            </a:r>
          </a:p>
          <a:p>
            <a:r>
              <a:rPr lang="en-US" b="1" dirty="0"/>
              <a:t>Contact details: </a:t>
            </a:r>
            <a:r>
              <a:rPr lang="en-US" dirty="0"/>
              <a:t>jon.cornwall@otago.ac.nz</a:t>
            </a:r>
          </a:p>
        </p:txBody>
      </p:sp>
    </p:spTree>
    <p:extLst>
      <p:ext uri="{BB962C8B-B14F-4D97-AF65-F5344CB8AC3E}">
        <p14:creationId xmlns:p14="http://schemas.microsoft.com/office/powerpoint/2010/main" val="374473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8">
            <a:extLst>
              <a:ext uri="{FF2B5EF4-FFF2-40B4-BE49-F238E27FC236}">
                <a16:creationId xmlns:a16="http://schemas.microsoft.com/office/drawing/2014/main" id="{8965B998-AC27-2A4F-A2B6-5DB61298D287}"/>
              </a:ext>
            </a:extLst>
          </p:cNvPr>
          <p:cNvSpPr txBox="1">
            <a:spLocks noChangeArrowheads="1"/>
          </p:cNvSpPr>
          <p:nvPr/>
        </p:nvSpPr>
        <p:spPr bwMode="auto">
          <a:xfrm>
            <a:off x="317504" y="450722"/>
            <a:ext cx="634981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Moral Conflict and Professional Development</a:t>
            </a:r>
          </a:p>
        </p:txBody>
      </p:sp>
      <p:sp>
        <p:nvSpPr>
          <p:cNvPr id="3" name="Text Box 11">
            <a:extLst>
              <a:ext uri="{FF2B5EF4-FFF2-40B4-BE49-F238E27FC236}">
                <a16:creationId xmlns:a16="http://schemas.microsoft.com/office/drawing/2014/main" id="{2959F147-793F-6F47-B7D7-CF3EF218C9DE}"/>
              </a:ext>
            </a:extLst>
          </p:cNvPr>
          <p:cNvSpPr txBox="1">
            <a:spLocks noChangeArrowheads="1"/>
          </p:cNvSpPr>
          <p:nvPr/>
        </p:nvSpPr>
        <p:spPr bwMode="auto">
          <a:xfrm>
            <a:off x="317504" y="1851943"/>
            <a:ext cx="449063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dirty="0"/>
          </a:p>
          <a:p>
            <a:pPr eaLnBrk="1" hangingPunct="1">
              <a:spcBef>
                <a:spcPct val="0"/>
              </a:spcBef>
              <a:buFontTx/>
              <a:buNone/>
            </a:pPr>
            <a:endParaRPr lang="en-US" altLang="en-US" sz="1800" dirty="0"/>
          </a:p>
        </p:txBody>
      </p:sp>
      <p:sp>
        <p:nvSpPr>
          <p:cNvPr id="9" name="Rectangle 8">
            <a:extLst>
              <a:ext uri="{FF2B5EF4-FFF2-40B4-BE49-F238E27FC236}">
                <a16:creationId xmlns:a16="http://schemas.microsoft.com/office/drawing/2014/main" id="{5E9E6A96-F877-EF44-84C5-446D9A69A848}"/>
              </a:ext>
            </a:extLst>
          </p:cNvPr>
          <p:cNvSpPr/>
          <p:nvPr/>
        </p:nvSpPr>
        <p:spPr>
          <a:xfrm>
            <a:off x="317504" y="2602657"/>
            <a:ext cx="5049626" cy="4247317"/>
          </a:xfrm>
          <a:prstGeom prst="rect">
            <a:avLst/>
          </a:prstGeom>
        </p:spPr>
        <p:txBody>
          <a:bodyPr wrap="square">
            <a:spAutoFit/>
          </a:bodyPr>
          <a:lstStyle/>
          <a:p>
            <a:pPr algn="just"/>
            <a:r>
              <a:rPr lang="en-AU" dirty="0">
                <a:solidFill>
                  <a:prstClr val="black"/>
                </a:solidFill>
                <a:latin typeface="Arial" panose="020B0604020202020204" pitchFamily="34" charset="0"/>
                <a:cs typeface="Arial" panose="020B0604020202020204" pitchFamily="34" charset="0"/>
              </a:rPr>
              <a:t>Resolving moral conflict is an important professional skill for healthcare workers to develop, because they may have to undertake healthcare delivery in situations, or with individuals, which do not align with their personal values.  An example of moral conflict is observing continued life support which, in the eyes of the observer, may not be in the best interests of the patient.</a:t>
            </a:r>
          </a:p>
          <a:p>
            <a:pPr algn="just"/>
            <a:endParaRPr lang="en-AU" dirty="0">
              <a:solidFill>
                <a:prstClr val="black"/>
              </a:solidFill>
              <a:latin typeface="Arial" panose="020B0604020202020204" pitchFamily="34" charset="0"/>
              <a:cs typeface="Arial" panose="020B0604020202020204" pitchFamily="34" charset="0"/>
            </a:endParaRPr>
          </a:p>
          <a:p>
            <a:pPr algn="just"/>
            <a:r>
              <a:rPr lang="en-AU" dirty="0">
                <a:solidFill>
                  <a:prstClr val="black"/>
                </a:solidFill>
                <a:latin typeface="Arial" panose="020B0604020202020204" pitchFamily="34" charset="0"/>
                <a:cs typeface="Arial" panose="020B0604020202020204" pitchFamily="34" charset="0"/>
              </a:rPr>
              <a:t>Not resolving moral conflict or not understanding how to do this effectively may lead to individuals becoming desensitized to questionable ethical practices or lead to despair or burn out.</a:t>
            </a:r>
          </a:p>
        </p:txBody>
      </p:sp>
      <p:sp>
        <p:nvSpPr>
          <p:cNvPr id="5" name="TextBox 4">
            <a:extLst>
              <a:ext uri="{FF2B5EF4-FFF2-40B4-BE49-F238E27FC236}">
                <a16:creationId xmlns:a16="http://schemas.microsoft.com/office/drawing/2014/main" id="{D87992A3-1FB6-6548-A485-6792F5C46A99}"/>
              </a:ext>
            </a:extLst>
          </p:cNvPr>
          <p:cNvSpPr txBox="1"/>
          <p:nvPr/>
        </p:nvSpPr>
        <p:spPr>
          <a:xfrm>
            <a:off x="6791259" y="6329634"/>
            <a:ext cx="2035237" cy="307777"/>
          </a:xfrm>
          <a:prstGeom prst="rect">
            <a:avLst/>
          </a:prstGeom>
          <a:noFill/>
        </p:spPr>
        <p:txBody>
          <a:bodyPr wrap="none" rtlCol="0">
            <a:spAutoFit/>
          </a:bodyPr>
          <a:lstStyle/>
          <a:p>
            <a:r>
              <a:rPr lang="en-AU" sz="1400" dirty="0">
                <a:solidFill>
                  <a:prstClr val="black"/>
                </a:solidFill>
                <a:cs typeface="Arial" panose="020B0604020202020204" pitchFamily="34" charset="0"/>
              </a:rPr>
              <a:t>Image by </a:t>
            </a:r>
            <a:r>
              <a:rPr lang="en-AU" sz="1400" dirty="0" err="1">
                <a:solidFill>
                  <a:prstClr val="black"/>
                </a:solidFill>
                <a:cs typeface="Arial" panose="020B0604020202020204" pitchFamily="34" charset="0"/>
              </a:rPr>
              <a:t>pixabay</a:t>
            </a:r>
            <a:r>
              <a:rPr lang="en-AU" sz="1400" dirty="0">
                <a:solidFill>
                  <a:prstClr val="black"/>
                </a:solidFill>
                <a:cs typeface="Arial" panose="020B0604020202020204" pitchFamily="34" charset="0"/>
              </a:rPr>
              <a:t>/</a:t>
            </a:r>
            <a:r>
              <a:rPr lang="en-AU" sz="1400" dirty="0" err="1">
                <a:solidFill>
                  <a:prstClr val="black"/>
                </a:solidFill>
                <a:cs typeface="Arial" panose="020B0604020202020204" pitchFamily="34" charset="0"/>
              </a:rPr>
              <a:t>Tumisu</a:t>
            </a:r>
            <a:endParaRPr lang="en-AU" sz="1400" dirty="0">
              <a:solidFill>
                <a:prstClr val="black"/>
              </a:solidFill>
              <a:cs typeface="Arial" panose="020B0604020202020204" pitchFamily="34" charset="0"/>
            </a:endParaRPr>
          </a:p>
        </p:txBody>
      </p:sp>
      <p:sp>
        <p:nvSpPr>
          <p:cNvPr id="8" name="TextBox 7">
            <a:extLst>
              <a:ext uri="{FF2B5EF4-FFF2-40B4-BE49-F238E27FC236}">
                <a16:creationId xmlns:a16="http://schemas.microsoft.com/office/drawing/2014/main" id="{8C96F55F-BF53-7442-B03C-B32052AF49F2}"/>
              </a:ext>
            </a:extLst>
          </p:cNvPr>
          <p:cNvSpPr txBox="1"/>
          <p:nvPr/>
        </p:nvSpPr>
        <p:spPr>
          <a:xfrm>
            <a:off x="317504" y="1051966"/>
            <a:ext cx="8508992" cy="1477328"/>
          </a:xfrm>
          <a:prstGeom prst="rect">
            <a:avLst/>
          </a:prstGeom>
          <a:noFill/>
        </p:spPr>
        <p:txBody>
          <a:bodyPr wrap="square" rtlCol="0">
            <a:spAutoFit/>
          </a:bodyPr>
          <a:lstStyle/>
          <a:p>
            <a:pPr algn="just"/>
            <a:r>
              <a:rPr lang="en-AU" dirty="0">
                <a:solidFill>
                  <a:prstClr val="black"/>
                </a:solidFill>
                <a:latin typeface="Arial" panose="020B0604020202020204" pitchFamily="34" charset="0"/>
                <a:cs typeface="Arial" panose="020B0604020202020204" pitchFamily="34" charset="0"/>
              </a:rPr>
              <a:t>Each of us have our own moral positions, or collections of values, which guide our conduct. These values inform what we consider as acceptable actions in different situations. A moral conflict is when two or more of these values conflict; they cannot both be met at the same time. Moral conflicts produce cognitive dissonance and discomfort, which leads people to seek some form of resolution.  </a:t>
            </a:r>
          </a:p>
        </p:txBody>
      </p:sp>
      <p:pic>
        <p:nvPicPr>
          <p:cNvPr id="7" name="Picture 6">
            <a:extLst>
              <a:ext uri="{FF2B5EF4-FFF2-40B4-BE49-F238E27FC236}">
                <a16:creationId xmlns:a16="http://schemas.microsoft.com/office/drawing/2014/main" id="{A888134C-8676-F547-A62C-ADE4B95C7BF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373952" y="3090976"/>
            <a:ext cx="3680445" cy="2604146"/>
          </a:xfrm>
          <a:prstGeom prst="rect">
            <a:avLst/>
          </a:prstGeom>
        </p:spPr>
      </p:pic>
    </p:spTree>
    <p:extLst>
      <p:ext uri="{BB962C8B-B14F-4D97-AF65-F5344CB8AC3E}">
        <p14:creationId xmlns:p14="http://schemas.microsoft.com/office/powerpoint/2010/main" val="1434112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8">
            <a:extLst>
              <a:ext uri="{FF2B5EF4-FFF2-40B4-BE49-F238E27FC236}">
                <a16:creationId xmlns:a16="http://schemas.microsoft.com/office/drawing/2014/main" id="{8965B998-AC27-2A4F-A2B6-5DB61298D287}"/>
              </a:ext>
            </a:extLst>
          </p:cNvPr>
          <p:cNvSpPr txBox="1">
            <a:spLocks noChangeArrowheads="1"/>
          </p:cNvSpPr>
          <p:nvPr/>
        </p:nvSpPr>
        <p:spPr bwMode="auto">
          <a:xfrm>
            <a:off x="317504" y="450722"/>
            <a:ext cx="55948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Moral Conflict and the Dissection Room</a:t>
            </a:r>
          </a:p>
        </p:txBody>
      </p:sp>
      <p:sp>
        <p:nvSpPr>
          <p:cNvPr id="3" name="Text Box 11">
            <a:extLst>
              <a:ext uri="{FF2B5EF4-FFF2-40B4-BE49-F238E27FC236}">
                <a16:creationId xmlns:a16="http://schemas.microsoft.com/office/drawing/2014/main" id="{2959F147-793F-6F47-B7D7-CF3EF218C9DE}"/>
              </a:ext>
            </a:extLst>
          </p:cNvPr>
          <p:cNvSpPr txBox="1">
            <a:spLocks noChangeArrowheads="1"/>
          </p:cNvSpPr>
          <p:nvPr/>
        </p:nvSpPr>
        <p:spPr bwMode="auto">
          <a:xfrm>
            <a:off x="317504" y="1851943"/>
            <a:ext cx="449063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dirty="0"/>
          </a:p>
          <a:p>
            <a:pPr eaLnBrk="1" hangingPunct="1">
              <a:spcBef>
                <a:spcPct val="0"/>
              </a:spcBef>
              <a:buFontTx/>
              <a:buNone/>
            </a:pPr>
            <a:endParaRPr lang="en-US" altLang="en-US" sz="1800" dirty="0"/>
          </a:p>
        </p:txBody>
      </p:sp>
      <p:sp>
        <p:nvSpPr>
          <p:cNvPr id="9" name="Rectangle 8">
            <a:extLst>
              <a:ext uri="{FF2B5EF4-FFF2-40B4-BE49-F238E27FC236}">
                <a16:creationId xmlns:a16="http://schemas.microsoft.com/office/drawing/2014/main" id="{5E9E6A96-F877-EF44-84C5-446D9A69A848}"/>
              </a:ext>
            </a:extLst>
          </p:cNvPr>
          <p:cNvSpPr/>
          <p:nvPr/>
        </p:nvSpPr>
        <p:spPr>
          <a:xfrm>
            <a:off x="317504" y="1013323"/>
            <a:ext cx="8426446" cy="1200329"/>
          </a:xfrm>
          <a:prstGeom prst="rect">
            <a:avLst/>
          </a:prstGeom>
        </p:spPr>
        <p:txBody>
          <a:bodyPr wrap="square">
            <a:spAutoFit/>
          </a:bodyPr>
          <a:lstStyle/>
          <a:p>
            <a:pPr algn="just"/>
            <a:r>
              <a:rPr lang="en-AU" dirty="0">
                <a:solidFill>
                  <a:prstClr val="black"/>
                </a:solidFill>
                <a:latin typeface="Arial" panose="020B0604020202020204" pitchFamily="34" charset="0"/>
                <a:cs typeface="Arial" panose="020B0604020202020204" pitchFamily="34" charset="0"/>
              </a:rPr>
              <a:t>The dissection room is a challenging environment.  Working with body donors can be uncomfortable, especially if it challenges ones religious, cultural, social or spiritual beliefs. If a person is expected to undertake actions in the dissection room that are in opposition to their morals, they will experience moral conflict.</a:t>
            </a:r>
          </a:p>
        </p:txBody>
      </p:sp>
      <p:sp>
        <p:nvSpPr>
          <p:cNvPr id="5" name="TextBox 4">
            <a:extLst>
              <a:ext uri="{FF2B5EF4-FFF2-40B4-BE49-F238E27FC236}">
                <a16:creationId xmlns:a16="http://schemas.microsoft.com/office/drawing/2014/main" id="{0B2CBC46-8BE8-A04B-ABE2-2D4E6D8FCEAD}"/>
              </a:ext>
            </a:extLst>
          </p:cNvPr>
          <p:cNvSpPr txBox="1"/>
          <p:nvPr/>
        </p:nvSpPr>
        <p:spPr>
          <a:xfrm>
            <a:off x="2267585" y="6356351"/>
            <a:ext cx="6558911" cy="307777"/>
          </a:xfrm>
          <a:prstGeom prst="rect">
            <a:avLst/>
          </a:prstGeom>
          <a:noFill/>
        </p:spPr>
        <p:txBody>
          <a:bodyPr wrap="none" rtlCol="0">
            <a:spAutoFit/>
          </a:bodyPr>
          <a:lstStyle/>
          <a:p>
            <a:r>
              <a:rPr lang="en-AU" sz="1400" dirty="0">
                <a:solidFill>
                  <a:prstClr val="black"/>
                </a:solidFill>
                <a:cs typeface="Arial" panose="020B0604020202020204" pitchFamily="34" charset="0"/>
              </a:rPr>
              <a:t>Image from https://en.wikipedia.org/wiki/The_Anatomy_Lesson_of_Dr._Nicolaes_Tulp</a:t>
            </a:r>
            <a:endParaRPr lang="en-US" sz="800" dirty="0"/>
          </a:p>
        </p:txBody>
      </p:sp>
      <p:pic>
        <p:nvPicPr>
          <p:cNvPr id="8" name="Picture 6">
            <a:extLst>
              <a:ext uri="{FF2B5EF4-FFF2-40B4-BE49-F238E27FC236}">
                <a16:creationId xmlns:a16="http://schemas.microsoft.com/office/drawing/2014/main" id="{E5298691-04E8-A34C-87C0-46975176623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0991" y="2668441"/>
            <a:ext cx="3430475" cy="2585323"/>
          </a:xfrm>
          <a:prstGeom prst="rect">
            <a:avLst/>
          </a:prstGeom>
        </p:spPr>
      </p:pic>
      <p:sp>
        <p:nvSpPr>
          <p:cNvPr id="7" name="TextBox 6">
            <a:extLst>
              <a:ext uri="{FF2B5EF4-FFF2-40B4-BE49-F238E27FC236}">
                <a16:creationId xmlns:a16="http://schemas.microsoft.com/office/drawing/2014/main" id="{0EB61244-D666-704D-B1BD-252DD87F27EE}"/>
              </a:ext>
            </a:extLst>
          </p:cNvPr>
          <p:cNvSpPr txBox="1"/>
          <p:nvPr/>
        </p:nvSpPr>
        <p:spPr>
          <a:xfrm>
            <a:off x="4212374" y="2392175"/>
            <a:ext cx="4490635" cy="3139321"/>
          </a:xfrm>
          <a:prstGeom prst="rect">
            <a:avLst/>
          </a:prstGeom>
          <a:noFill/>
        </p:spPr>
        <p:txBody>
          <a:bodyPr wrap="square" rtlCol="0">
            <a:spAutoFit/>
          </a:bodyPr>
          <a:lstStyle/>
          <a:p>
            <a:pPr algn="just"/>
            <a:r>
              <a:rPr lang="en-AU" dirty="0">
                <a:solidFill>
                  <a:prstClr val="black"/>
                </a:solidFill>
                <a:latin typeface="Arial" panose="020B0604020202020204" pitchFamily="34" charset="0"/>
                <a:cs typeface="Arial" panose="020B0604020202020204" pitchFamily="34" charset="0"/>
              </a:rPr>
              <a:t>Examples of this might be as simple as believing that dissecting a body is a form of desecration or being in the same room as someone who has died. It could also be more complex. For example, a student might object to dissecting the body of a donor whose death was medically assisted, because of a moral opposition to this form of dying or having religious objections to dissecting someone of the opposite sex.</a:t>
            </a:r>
          </a:p>
        </p:txBody>
      </p:sp>
      <p:sp>
        <p:nvSpPr>
          <p:cNvPr id="11" name="TextBox 10">
            <a:extLst>
              <a:ext uri="{FF2B5EF4-FFF2-40B4-BE49-F238E27FC236}">
                <a16:creationId xmlns:a16="http://schemas.microsoft.com/office/drawing/2014/main" id="{FF559C46-6C02-E545-A6ED-DEAF046DEFDF}"/>
              </a:ext>
            </a:extLst>
          </p:cNvPr>
          <p:cNvSpPr txBox="1"/>
          <p:nvPr/>
        </p:nvSpPr>
        <p:spPr>
          <a:xfrm>
            <a:off x="317504" y="5710020"/>
            <a:ext cx="8426446" cy="646331"/>
          </a:xfrm>
          <a:prstGeom prst="rect">
            <a:avLst/>
          </a:prstGeom>
          <a:noFill/>
        </p:spPr>
        <p:txBody>
          <a:bodyPr wrap="square" rtlCol="0">
            <a:spAutoFit/>
          </a:bodyPr>
          <a:lstStyle/>
          <a:p>
            <a:pPr algn="just"/>
            <a:r>
              <a:rPr lang="en-AU" dirty="0">
                <a:solidFill>
                  <a:prstClr val="black"/>
                </a:solidFill>
                <a:latin typeface="Arial" panose="020B0604020202020204" pitchFamily="34" charset="0"/>
                <a:cs typeface="Arial" panose="020B0604020202020204" pitchFamily="34" charset="0"/>
              </a:rPr>
              <a:t>Can you think of other examples of moral conflict arising from an interaction with body donors?</a:t>
            </a:r>
          </a:p>
        </p:txBody>
      </p:sp>
    </p:spTree>
    <p:extLst>
      <p:ext uri="{BB962C8B-B14F-4D97-AF65-F5344CB8AC3E}">
        <p14:creationId xmlns:p14="http://schemas.microsoft.com/office/powerpoint/2010/main" val="171678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8">
            <a:extLst>
              <a:ext uri="{FF2B5EF4-FFF2-40B4-BE49-F238E27FC236}">
                <a16:creationId xmlns:a16="http://schemas.microsoft.com/office/drawing/2014/main" id="{F255F3BB-1A00-7B44-92EF-69D450C05EB5}"/>
              </a:ext>
            </a:extLst>
          </p:cNvPr>
          <p:cNvSpPr txBox="1">
            <a:spLocks noChangeArrowheads="1"/>
          </p:cNvSpPr>
          <p:nvPr/>
        </p:nvSpPr>
        <p:spPr bwMode="auto">
          <a:xfrm>
            <a:off x="365236" y="330541"/>
            <a:ext cx="532229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How can Moral Conflict be Resolved?</a:t>
            </a:r>
          </a:p>
        </p:txBody>
      </p:sp>
      <p:sp>
        <p:nvSpPr>
          <p:cNvPr id="8" name="TextBox 7">
            <a:extLst>
              <a:ext uri="{FF2B5EF4-FFF2-40B4-BE49-F238E27FC236}">
                <a16:creationId xmlns:a16="http://schemas.microsoft.com/office/drawing/2014/main" id="{75CC5929-E889-934E-9A67-471B89E21E45}"/>
              </a:ext>
            </a:extLst>
          </p:cNvPr>
          <p:cNvSpPr txBox="1"/>
          <p:nvPr/>
        </p:nvSpPr>
        <p:spPr>
          <a:xfrm>
            <a:off x="365235" y="1030791"/>
            <a:ext cx="5322291" cy="2308324"/>
          </a:xfrm>
          <a:prstGeom prst="rect">
            <a:avLst/>
          </a:prstGeom>
          <a:noFill/>
        </p:spPr>
        <p:txBody>
          <a:bodyPr wrap="square" rtlCol="0">
            <a:spAutoFit/>
          </a:bodyPr>
          <a:lstStyle/>
          <a:p>
            <a:pPr algn="just"/>
            <a:r>
              <a:rPr lang="en-AU" dirty="0">
                <a:latin typeface="Arial" panose="020B0604020202020204" pitchFamily="34" charset="0"/>
                <a:cs typeface="Arial" panose="020B0604020202020204" pitchFamily="34" charset="0"/>
              </a:rPr>
              <a:t>Critical reflection and ethical reasoning are key professional skills that can be used to resolve moral conflict. They can be used to understand the issues underpinning moral conflict or as tools to address the issues. </a:t>
            </a:r>
            <a:r>
              <a:rPr lang="en-AU" dirty="0">
                <a:solidFill>
                  <a:prstClr val="black"/>
                </a:solidFill>
                <a:latin typeface="Arial" panose="020B0604020202020204" pitchFamily="34" charset="0"/>
                <a:cs typeface="Arial" panose="020B0604020202020204" pitchFamily="34" charset="0"/>
              </a:rPr>
              <a:t>The dissection room is a useful and safe location for providing students with the means to recognise moral conflict, and how to resolve it. </a:t>
            </a:r>
          </a:p>
        </p:txBody>
      </p:sp>
      <p:sp>
        <p:nvSpPr>
          <p:cNvPr id="5" name="TextBox 4">
            <a:extLst>
              <a:ext uri="{FF2B5EF4-FFF2-40B4-BE49-F238E27FC236}">
                <a16:creationId xmlns:a16="http://schemas.microsoft.com/office/drawing/2014/main" id="{F30E59AD-CAFE-0A4F-A690-363FD533B60C}"/>
              </a:ext>
            </a:extLst>
          </p:cNvPr>
          <p:cNvSpPr txBox="1"/>
          <p:nvPr/>
        </p:nvSpPr>
        <p:spPr>
          <a:xfrm>
            <a:off x="6117773" y="6446308"/>
            <a:ext cx="2697983" cy="307777"/>
          </a:xfrm>
          <a:prstGeom prst="rect">
            <a:avLst/>
          </a:prstGeom>
          <a:noFill/>
        </p:spPr>
        <p:txBody>
          <a:bodyPr wrap="none" rtlCol="0">
            <a:spAutoFit/>
          </a:bodyPr>
          <a:lstStyle/>
          <a:p>
            <a:r>
              <a:rPr lang="en-AU" sz="1400" dirty="0">
                <a:solidFill>
                  <a:prstClr val="black"/>
                </a:solidFill>
                <a:cs typeface="Arial" panose="020B0604020202020204" pitchFamily="34" charset="0"/>
              </a:rPr>
              <a:t>Image by </a:t>
            </a:r>
            <a:r>
              <a:rPr lang="en-AU" sz="1400" dirty="0" err="1">
                <a:solidFill>
                  <a:prstClr val="black"/>
                </a:solidFill>
                <a:cs typeface="Arial" panose="020B0604020202020204" pitchFamily="34" charset="0"/>
              </a:rPr>
              <a:t>pixabay</a:t>
            </a:r>
            <a:r>
              <a:rPr lang="en-AU" sz="1400" dirty="0">
                <a:solidFill>
                  <a:prstClr val="black"/>
                </a:solidFill>
                <a:cs typeface="Arial" panose="020B0604020202020204" pitchFamily="34" charset="0"/>
              </a:rPr>
              <a:t>/</a:t>
            </a:r>
            <a:r>
              <a:rPr lang="en-AU" sz="1400" dirty="0" err="1">
                <a:solidFill>
                  <a:prstClr val="black"/>
                </a:solidFill>
                <a:cs typeface="Arial" panose="020B0604020202020204" pitchFamily="34" charset="0"/>
              </a:rPr>
              <a:t>maximilianovich</a:t>
            </a:r>
            <a:endParaRPr lang="en-AU" sz="1400" dirty="0">
              <a:solidFill>
                <a:prstClr val="black"/>
              </a:solidFill>
              <a:cs typeface="Arial" panose="020B0604020202020204" pitchFamily="34" charset="0"/>
            </a:endParaRPr>
          </a:p>
        </p:txBody>
      </p:sp>
      <p:sp>
        <p:nvSpPr>
          <p:cNvPr id="9" name="TextBox 8">
            <a:extLst>
              <a:ext uri="{FF2B5EF4-FFF2-40B4-BE49-F238E27FC236}">
                <a16:creationId xmlns:a16="http://schemas.microsoft.com/office/drawing/2014/main" id="{40B93648-528F-43C2-5990-BC3D2A941CD2}"/>
              </a:ext>
            </a:extLst>
          </p:cNvPr>
          <p:cNvSpPr txBox="1"/>
          <p:nvPr/>
        </p:nvSpPr>
        <p:spPr>
          <a:xfrm>
            <a:off x="365235" y="3469282"/>
            <a:ext cx="8450521" cy="2031325"/>
          </a:xfrm>
          <a:prstGeom prst="rect">
            <a:avLst/>
          </a:prstGeom>
          <a:noFill/>
        </p:spPr>
        <p:txBody>
          <a:bodyPr wrap="square">
            <a:spAutoFit/>
          </a:bodyPr>
          <a:lstStyle/>
          <a:p>
            <a:pPr algn="just"/>
            <a:r>
              <a:rPr lang="en-AU" dirty="0">
                <a:solidFill>
                  <a:prstClr val="black"/>
                </a:solidFill>
                <a:latin typeface="Arial" panose="020B0604020202020204" pitchFamily="34" charset="0"/>
                <a:cs typeface="Arial" panose="020B0604020202020204" pitchFamily="34" charset="0"/>
              </a:rPr>
              <a:t>Moral conflict can be resolved either by finding a course of action that satisfies both values or by altering one of the moral positions that generated the value. From these two options, identifying a course of action that satisfies both values is usually easier, because moral positions are often part of how a person identifies themselves and changing one’s personal values can be unsettling and difficult. Seeking to a</a:t>
            </a:r>
            <a:r>
              <a:rPr lang="en-AU" dirty="0">
                <a:latin typeface="Arial" panose="020B0604020202020204" pitchFamily="34" charset="0"/>
                <a:cs typeface="Arial" panose="020B0604020202020204" pitchFamily="34" charset="0"/>
              </a:rPr>
              <a:t>lter moral positions should therefore be undertaken with caution and careful reflection. </a:t>
            </a:r>
          </a:p>
        </p:txBody>
      </p:sp>
      <p:sp>
        <p:nvSpPr>
          <p:cNvPr id="4" name="TextBox 3">
            <a:extLst>
              <a:ext uri="{FF2B5EF4-FFF2-40B4-BE49-F238E27FC236}">
                <a16:creationId xmlns:a16="http://schemas.microsoft.com/office/drawing/2014/main" id="{2AB5C1B9-5960-B443-89B4-C15B0BB6DE66}"/>
              </a:ext>
            </a:extLst>
          </p:cNvPr>
          <p:cNvSpPr txBox="1"/>
          <p:nvPr/>
        </p:nvSpPr>
        <p:spPr>
          <a:xfrm>
            <a:off x="365235" y="5676867"/>
            <a:ext cx="8450521" cy="923330"/>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How would you know whether feeling uncomfortable in the dissection room is a result of moral conflict, as opposed to being exposed to an emotionally difficult experience?</a:t>
            </a:r>
          </a:p>
        </p:txBody>
      </p:sp>
      <p:pic>
        <p:nvPicPr>
          <p:cNvPr id="6" name="Picture 5">
            <a:extLst>
              <a:ext uri="{FF2B5EF4-FFF2-40B4-BE49-F238E27FC236}">
                <a16:creationId xmlns:a16="http://schemas.microsoft.com/office/drawing/2014/main" id="{8760216F-DE86-0C48-A930-F56110C4E3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77323" y="1030791"/>
            <a:ext cx="3152152" cy="2262231"/>
          </a:xfrm>
          <a:prstGeom prst="rect">
            <a:avLst/>
          </a:prstGeom>
        </p:spPr>
      </p:pic>
    </p:spTree>
    <p:extLst>
      <p:ext uri="{BB962C8B-B14F-4D97-AF65-F5344CB8AC3E}">
        <p14:creationId xmlns:p14="http://schemas.microsoft.com/office/powerpoint/2010/main" val="197207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4B9C1F-E613-0744-923F-C389700CF357}"/>
              </a:ext>
            </a:extLst>
          </p:cNvPr>
          <p:cNvSpPr txBox="1"/>
          <p:nvPr/>
        </p:nvSpPr>
        <p:spPr>
          <a:xfrm>
            <a:off x="312000" y="3971599"/>
            <a:ext cx="8520000" cy="2031325"/>
          </a:xfrm>
          <a:prstGeom prst="rect">
            <a:avLst/>
          </a:prstGeom>
          <a:noFill/>
        </p:spPr>
        <p:txBody>
          <a:bodyPr wrap="square" rtlCol="0">
            <a:spAutoFit/>
          </a:bodyPr>
          <a:lstStyle/>
          <a:p>
            <a:pPr algn="just"/>
            <a:r>
              <a:rPr lang="en-AU" b="1" dirty="0">
                <a:latin typeface="Arial" panose="020B0604020202020204" pitchFamily="34" charset="0"/>
                <a:cs typeface="Arial" panose="020B0604020202020204" pitchFamily="34" charset="0"/>
              </a:rPr>
              <a:t>Resolving moral conflict by altering moral position</a:t>
            </a:r>
          </a:p>
          <a:p>
            <a:pPr algn="just"/>
            <a:endParaRPr lang="en-AU" b="1" dirty="0">
              <a:latin typeface="Arial" panose="020B0604020202020204" pitchFamily="34" charset="0"/>
              <a:cs typeface="Arial" panose="020B0604020202020204" pitchFamily="34" charset="0"/>
            </a:endParaRPr>
          </a:p>
          <a:p>
            <a:pPr algn="just"/>
            <a:r>
              <a:rPr lang="en-AU" dirty="0">
                <a:latin typeface="Arial" panose="020B0604020202020204" pitchFamily="34" charset="0"/>
                <a:cs typeface="Arial" panose="020B0604020202020204" pitchFamily="34" charset="0"/>
              </a:rPr>
              <a:t>A student might feel uncomfortable in the dissection room because they believe all handling of dead bodies is morally wrong.  Upon reflection, they may decide that it is actually the </a:t>
            </a:r>
            <a:r>
              <a:rPr lang="en-AU" i="1" dirty="0">
                <a:latin typeface="Arial" panose="020B0604020202020204" pitchFamily="34" charset="0"/>
                <a:cs typeface="Arial" panose="020B0604020202020204" pitchFamily="34" charset="0"/>
              </a:rPr>
              <a:t>unnecessary or frivolous</a:t>
            </a:r>
            <a:r>
              <a:rPr lang="en-AU" dirty="0">
                <a:latin typeface="Arial" panose="020B0604020202020204" pitchFamily="34" charset="0"/>
                <a:cs typeface="Arial" panose="020B0604020202020204" pitchFamily="34" charset="0"/>
              </a:rPr>
              <a:t> handling of dead bodies that is wrong, and that respectful dissection practices for the purpose of education do not conflict with their altered moral position. </a:t>
            </a:r>
          </a:p>
        </p:txBody>
      </p:sp>
      <p:sp>
        <p:nvSpPr>
          <p:cNvPr id="4" name="Text Box 8">
            <a:extLst>
              <a:ext uri="{FF2B5EF4-FFF2-40B4-BE49-F238E27FC236}">
                <a16:creationId xmlns:a16="http://schemas.microsoft.com/office/drawing/2014/main" id="{6BB06A0A-D177-424B-B0BD-0533E5181D59}"/>
              </a:ext>
            </a:extLst>
          </p:cNvPr>
          <p:cNvSpPr txBox="1">
            <a:spLocks noChangeArrowheads="1"/>
          </p:cNvSpPr>
          <p:nvPr/>
        </p:nvSpPr>
        <p:spPr bwMode="auto">
          <a:xfrm>
            <a:off x="312000" y="532286"/>
            <a:ext cx="537198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Examples of Resolving Moral Conflict</a:t>
            </a:r>
          </a:p>
        </p:txBody>
      </p:sp>
      <p:sp>
        <p:nvSpPr>
          <p:cNvPr id="8" name="TextBox 7">
            <a:extLst>
              <a:ext uri="{FF2B5EF4-FFF2-40B4-BE49-F238E27FC236}">
                <a16:creationId xmlns:a16="http://schemas.microsoft.com/office/drawing/2014/main" id="{CB326325-0F73-3AB5-44C4-93068FB64EAB}"/>
              </a:ext>
            </a:extLst>
          </p:cNvPr>
          <p:cNvSpPr txBox="1"/>
          <p:nvPr/>
        </p:nvSpPr>
        <p:spPr>
          <a:xfrm>
            <a:off x="312000" y="2894438"/>
            <a:ext cx="8520000" cy="923330"/>
          </a:xfrm>
          <a:prstGeom prst="rect">
            <a:avLst/>
          </a:prstGeom>
          <a:noFill/>
        </p:spPr>
        <p:txBody>
          <a:bodyPr wrap="square">
            <a:spAutoFit/>
          </a:bodyPr>
          <a:lstStyle/>
          <a:p>
            <a:pPr algn="just"/>
            <a:r>
              <a:rPr lang="en-AU" dirty="0">
                <a:latin typeface="Arial" panose="020B0604020202020204" pitchFamily="34" charset="0"/>
                <a:cs typeface="Arial" panose="020B0604020202020204" pitchFamily="34" charset="0"/>
              </a:rPr>
              <a:t>The conflict between their value to respect the sanctity of certain body parts, and their value to partake in dissection, could be resolved by arranging to have tissue from different body parts contained separately. </a:t>
            </a:r>
          </a:p>
        </p:txBody>
      </p:sp>
      <p:sp>
        <p:nvSpPr>
          <p:cNvPr id="10" name="TextBox 9">
            <a:extLst>
              <a:ext uri="{FF2B5EF4-FFF2-40B4-BE49-F238E27FC236}">
                <a16:creationId xmlns:a16="http://schemas.microsoft.com/office/drawing/2014/main" id="{84B1D36F-6A7D-2A84-7C61-9AD0669196B8}"/>
              </a:ext>
            </a:extLst>
          </p:cNvPr>
          <p:cNvSpPr txBox="1"/>
          <p:nvPr/>
        </p:nvSpPr>
        <p:spPr>
          <a:xfrm>
            <a:off x="312000" y="1178793"/>
            <a:ext cx="5462611" cy="1754326"/>
          </a:xfrm>
          <a:prstGeom prst="rect">
            <a:avLst/>
          </a:prstGeom>
          <a:noFill/>
        </p:spPr>
        <p:txBody>
          <a:bodyPr wrap="square">
            <a:spAutoFit/>
          </a:bodyPr>
          <a:lstStyle/>
          <a:p>
            <a:pPr algn="just"/>
            <a:r>
              <a:rPr lang="en-AU" b="1" dirty="0">
                <a:latin typeface="Arial" panose="020B0604020202020204" pitchFamily="34" charset="0"/>
                <a:cs typeface="Arial" panose="020B0604020202020204" pitchFamily="34" charset="0"/>
              </a:rPr>
              <a:t>Resolving moral conflict by satisfying values</a:t>
            </a:r>
          </a:p>
          <a:p>
            <a:pPr algn="just"/>
            <a:endParaRPr lang="en-AU" b="1" dirty="0">
              <a:latin typeface="Arial" panose="020B0604020202020204" pitchFamily="34" charset="0"/>
              <a:cs typeface="Arial" panose="020B0604020202020204" pitchFamily="34" charset="0"/>
            </a:endParaRPr>
          </a:p>
          <a:p>
            <a:pPr algn="just"/>
            <a:r>
              <a:rPr lang="en-AU" dirty="0">
                <a:latin typeface="Arial" panose="020B0604020202020204" pitchFamily="34" charset="0"/>
                <a:cs typeface="Arial" panose="020B0604020202020204" pitchFamily="34" charset="0"/>
              </a:rPr>
              <a:t>A student believes that certain parts of the body are sacred and should not mix with other parts, whilst the standard practice involves putting all dissected tissue into a single container.</a:t>
            </a:r>
          </a:p>
        </p:txBody>
      </p:sp>
      <p:sp>
        <p:nvSpPr>
          <p:cNvPr id="2" name="TextBox 1">
            <a:extLst>
              <a:ext uri="{FF2B5EF4-FFF2-40B4-BE49-F238E27FC236}">
                <a16:creationId xmlns:a16="http://schemas.microsoft.com/office/drawing/2014/main" id="{1CB01230-9B5B-784A-B470-FD3EE6769AF8}"/>
              </a:ext>
            </a:extLst>
          </p:cNvPr>
          <p:cNvSpPr txBox="1"/>
          <p:nvPr/>
        </p:nvSpPr>
        <p:spPr>
          <a:xfrm>
            <a:off x="6453464" y="6356636"/>
            <a:ext cx="2283959" cy="307777"/>
          </a:xfrm>
          <a:prstGeom prst="rect">
            <a:avLst/>
          </a:prstGeom>
          <a:noFill/>
        </p:spPr>
        <p:txBody>
          <a:bodyPr wrap="none" rtlCol="0">
            <a:spAutoFit/>
          </a:bodyPr>
          <a:lstStyle/>
          <a:p>
            <a:r>
              <a:rPr lang="en-US" sz="1400" dirty="0"/>
              <a:t>Image by </a:t>
            </a:r>
            <a:r>
              <a:rPr lang="en-US" sz="1400" dirty="0" err="1"/>
              <a:t>pixabay</a:t>
            </a:r>
            <a:r>
              <a:rPr lang="en-US" sz="1400" dirty="0"/>
              <a:t>/rosanna17</a:t>
            </a:r>
          </a:p>
        </p:txBody>
      </p:sp>
      <p:pic>
        <p:nvPicPr>
          <p:cNvPr id="5" name="Picture 4">
            <a:extLst>
              <a:ext uri="{FF2B5EF4-FFF2-40B4-BE49-F238E27FC236}">
                <a16:creationId xmlns:a16="http://schemas.microsoft.com/office/drawing/2014/main" id="{A2DEC763-CAE7-3B43-B6D0-412D663F8DE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029141" y="347475"/>
            <a:ext cx="2802859" cy="2347251"/>
          </a:xfrm>
          <a:prstGeom prst="rect">
            <a:avLst/>
          </a:prstGeom>
        </p:spPr>
      </p:pic>
    </p:spTree>
    <p:extLst>
      <p:ext uri="{BB962C8B-B14F-4D97-AF65-F5344CB8AC3E}">
        <p14:creationId xmlns:p14="http://schemas.microsoft.com/office/powerpoint/2010/main" val="245251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E3AA456B-3BD2-BE42-A11D-5F4796108ADC}"/>
              </a:ext>
            </a:extLst>
          </p:cNvPr>
          <p:cNvSpPr txBox="1"/>
          <p:nvPr/>
        </p:nvSpPr>
        <p:spPr>
          <a:xfrm>
            <a:off x="2234852" y="337544"/>
            <a:ext cx="4674293" cy="461665"/>
          </a:xfrm>
          <a:prstGeom prst="rect">
            <a:avLst/>
          </a:prstGeom>
          <a:noFill/>
        </p:spPr>
        <p:txBody>
          <a:bodyPr wrap="none" rtlCol="0">
            <a:spAutoFit/>
          </a:bodyPr>
          <a:lstStyle/>
          <a:p>
            <a:r>
              <a:rPr lang="en-US" sz="2400" b="1" dirty="0"/>
              <a:t>Resolving Moral Conflict in Practice</a:t>
            </a:r>
          </a:p>
        </p:txBody>
      </p:sp>
      <p:graphicFrame>
        <p:nvGraphicFramePr>
          <p:cNvPr id="18" name="Table 18">
            <a:extLst>
              <a:ext uri="{FF2B5EF4-FFF2-40B4-BE49-F238E27FC236}">
                <a16:creationId xmlns:a16="http://schemas.microsoft.com/office/drawing/2014/main" id="{016A56AB-6C3D-DF4F-9A8C-144FB7FA1387}"/>
              </a:ext>
            </a:extLst>
          </p:cNvPr>
          <p:cNvGraphicFramePr>
            <a:graphicFrameLocks noGrp="1"/>
          </p:cNvGraphicFramePr>
          <p:nvPr>
            <p:extLst>
              <p:ext uri="{D42A27DB-BD31-4B8C-83A1-F6EECF244321}">
                <p14:modId xmlns:p14="http://schemas.microsoft.com/office/powerpoint/2010/main" val="1430728066"/>
              </p:ext>
            </p:extLst>
          </p:nvPr>
        </p:nvGraphicFramePr>
        <p:xfrm>
          <a:off x="261069" y="1377956"/>
          <a:ext cx="8621858" cy="4994269"/>
        </p:xfrm>
        <a:graphic>
          <a:graphicData uri="http://schemas.openxmlformats.org/drawingml/2006/table">
            <a:tbl>
              <a:tblPr firstRow="1" bandRow="1">
                <a:tableStyleId>{E8B1032C-EA38-4F05-BA0D-38AFFFC7BED3}</a:tableStyleId>
              </a:tblPr>
              <a:tblGrid>
                <a:gridCol w="561890">
                  <a:extLst>
                    <a:ext uri="{9D8B030D-6E8A-4147-A177-3AD203B41FA5}">
                      <a16:colId xmlns:a16="http://schemas.microsoft.com/office/drawing/2014/main" val="2076774551"/>
                    </a:ext>
                  </a:extLst>
                </a:gridCol>
                <a:gridCol w="2761904">
                  <a:extLst>
                    <a:ext uri="{9D8B030D-6E8A-4147-A177-3AD203B41FA5}">
                      <a16:colId xmlns:a16="http://schemas.microsoft.com/office/drawing/2014/main" val="2126777486"/>
                    </a:ext>
                  </a:extLst>
                </a:gridCol>
                <a:gridCol w="5298064">
                  <a:extLst>
                    <a:ext uri="{9D8B030D-6E8A-4147-A177-3AD203B41FA5}">
                      <a16:colId xmlns:a16="http://schemas.microsoft.com/office/drawing/2014/main" val="2325001206"/>
                    </a:ext>
                  </a:extLst>
                </a:gridCol>
              </a:tblGrid>
              <a:tr h="936619">
                <a:tc>
                  <a:txBody>
                    <a:bodyPr/>
                    <a:lstStyle/>
                    <a:p>
                      <a:r>
                        <a:rPr lang="en-US" b="0"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Understand the specific cause of the moral conflict</a:t>
                      </a:r>
                    </a:p>
                  </a:txBody>
                  <a:tcPr/>
                </a:tc>
                <a:tc>
                  <a:txBody>
                    <a:bodyPr/>
                    <a:lstStyle/>
                    <a:p>
                      <a:pPr algn="just"/>
                      <a:r>
                        <a:rPr lang="en-US" b="0" dirty="0"/>
                        <a:t>Identify the ethical or moral issue that is causing the moral conflict, and what any contributing factors may be influencing the situation.</a:t>
                      </a:r>
                    </a:p>
                  </a:txBody>
                  <a:tcPr/>
                </a:tc>
                <a:extLst>
                  <a:ext uri="{0D108BD9-81ED-4DB2-BD59-A6C34878D82A}">
                    <a16:rowId xmlns:a16="http://schemas.microsoft.com/office/drawing/2014/main" val="2190313938"/>
                  </a:ext>
                </a:extLst>
              </a:tr>
              <a:tr h="931415">
                <a:tc>
                  <a:txBody>
                    <a:bodyPr/>
                    <a:lstStyle/>
                    <a:p>
                      <a:r>
                        <a:rPr lang="en-US" b="0" dirty="0"/>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Reflect on consequences surrounding resolution of the moral conflict</a:t>
                      </a:r>
                    </a:p>
                  </a:txBody>
                  <a:tcPr/>
                </a:tc>
                <a:tc>
                  <a:txBody>
                    <a:bodyPr/>
                    <a:lstStyle/>
                    <a:p>
                      <a:pPr algn="just"/>
                      <a:r>
                        <a:rPr lang="en-US" b="0" dirty="0"/>
                        <a:t>What will happen if the moral conflict is or is not resolved?  Who is harmed, and how?  What are the potential consequences?  </a:t>
                      </a:r>
                    </a:p>
                  </a:txBody>
                  <a:tcPr/>
                </a:tc>
                <a:extLst>
                  <a:ext uri="{0D108BD9-81ED-4DB2-BD59-A6C34878D82A}">
                    <a16:rowId xmlns:a16="http://schemas.microsoft.com/office/drawing/2014/main" val="1425168713"/>
                  </a:ext>
                </a:extLst>
              </a:tr>
              <a:tr h="1490265">
                <a:tc>
                  <a:txBody>
                    <a:bodyPr/>
                    <a:lstStyle/>
                    <a:p>
                      <a:r>
                        <a:rPr lang="en-US" b="0"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Identify potential solutions</a:t>
                      </a:r>
                    </a:p>
                    <a:p>
                      <a:endParaRPr lang="en-US" b="0" dirty="0"/>
                    </a:p>
                  </a:txBody>
                  <a:tcPr/>
                </a:tc>
                <a:tc>
                  <a:txBody>
                    <a:bodyPr/>
                    <a:lstStyle/>
                    <a:p>
                      <a:pPr algn="just"/>
                      <a:r>
                        <a:rPr lang="en-US" b="0" dirty="0"/>
                        <a:t>Include discussion around satisfying moral values or changing moral position as solutions.  Can be assisted by using ethical reasoning and critical reflection to discuss issues such as moral hierarchy, future professional obligations, philosophical positions (e.g., consequentialism).</a:t>
                      </a:r>
                    </a:p>
                  </a:txBody>
                  <a:tcPr/>
                </a:tc>
                <a:extLst>
                  <a:ext uri="{0D108BD9-81ED-4DB2-BD59-A6C34878D82A}">
                    <a16:rowId xmlns:a16="http://schemas.microsoft.com/office/drawing/2014/main" val="4045174436"/>
                  </a:ext>
                </a:extLst>
              </a:tr>
              <a:tr h="931415">
                <a:tc>
                  <a:txBody>
                    <a:bodyPr/>
                    <a:lstStyle/>
                    <a:p>
                      <a:r>
                        <a:rPr lang="en-US" b="0" dirty="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Agree on a course of action</a:t>
                      </a:r>
                    </a:p>
                    <a:p>
                      <a:endParaRPr lang="en-US" b="0" dirty="0"/>
                    </a:p>
                  </a:txBody>
                  <a:tcPr/>
                </a:tc>
                <a:tc>
                  <a:txBody>
                    <a:bodyPr/>
                    <a:lstStyle/>
                    <a:p>
                      <a:pPr algn="just"/>
                      <a:r>
                        <a:rPr lang="en-US" b="0" dirty="0"/>
                        <a:t>Agree on a course of action after clarifying and agreeing on a solution. Ensure that the consequences are understood by all parties involved.</a:t>
                      </a:r>
                    </a:p>
                  </a:txBody>
                  <a:tcPr/>
                </a:tc>
                <a:extLst>
                  <a:ext uri="{0D108BD9-81ED-4DB2-BD59-A6C34878D82A}">
                    <a16:rowId xmlns:a16="http://schemas.microsoft.com/office/drawing/2014/main" val="1039378889"/>
                  </a:ext>
                </a:extLst>
              </a:tr>
              <a:tr h="457460">
                <a:tc>
                  <a:txBody>
                    <a:bodyPr/>
                    <a:lstStyle/>
                    <a:p>
                      <a:r>
                        <a:rPr lang="en-US" b="0" dirty="0"/>
                        <a:t>5</a:t>
                      </a:r>
                    </a:p>
                  </a:txBody>
                  <a:tcPr/>
                </a:tc>
                <a:tc>
                  <a:txBody>
                    <a:bodyPr/>
                    <a:lstStyle/>
                    <a:p>
                      <a:r>
                        <a:rPr lang="en-US" b="0" dirty="0"/>
                        <a:t>Implement the action</a:t>
                      </a:r>
                    </a:p>
                  </a:txBody>
                  <a:tcPr/>
                </a:tc>
                <a:tc>
                  <a:txBody>
                    <a:bodyPr/>
                    <a:lstStyle/>
                    <a:p>
                      <a:pPr algn="just"/>
                      <a:r>
                        <a:rPr lang="en-US" b="0" dirty="0"/>
                        <a:t>Take steps to implement the agreed upon solution.</a:t>
                      </a:r>
                    </a:p>
                  </a:txBody>
                  <a:tcPr/>
                </a:tc>
                <a:extLst>
                  <a:ext uri="{0D108BD9-81ED-4DB2-BD59-A6C34878D82A}">
                    <a16:rowId xmlns:a16="http://schemas.microsoft.com/office/drawing/2014/main" val="3747376101"/>
                  </a:ext>
                </a:extLst>
              </a:tr>
            </a:tbl>
          </a:graphicData>
        </a:graphic>
      </p:graphicFrame>
    </p:spTree>
    <p:extLst>
      <p:ext uri="{BB962C8B-B14F-4D97-AF65-F5344CB8AC3E}">
        <p14:creationId xmlns:p14="http://schemas.microsoft.com/office/powerpoint/2010/main" val="16271036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6738EA2FB3E5419E30F9CBA88103C3" ma:contentTypeVersion="22" ma:contentTypeDescription="Create a new document." ma:contentTypeScope="" ma:versionID="2baac6222808ded65d35469696adcea5">
  <xsd:schema xmlns:xsd="http://www.w3.org/2001/XMLSchema" xmlns:xs="http://www.w3.org/2001/XMLSchema" xmlns:p="http://schemas.microsoft.com/office/2006/metadata/properties" xmlns:ns1="http://schemas.microsoft.com/sharepoint/v3" xmlns:ns2="e8fb0f43-e4ba-4546-9144-550bcaaf051c" xmlns:ns3="bcc5a493-b34b-4e11-86a3-cae95da27c2a" targetNamespace="http://schemas.microsoft.com/office/2006/metadata/properties" ma:root="true" ma:fieldsID="8739334c09fc64f4d34b2f341ba25166" ns1:_="" ns2:_="" ns3:_="">
    <xsd:import namespace="http://schemas.microsoft.com/sharepoint/v3"/>
    <xsd:import namespace="e8fb0f43-e4ba-4546-9144-550bcaaf051c"/>
    <xsd:import namespace="bcc5a493-b34b-4e11-86a3-cae95da27c2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3:TaxCatchAll" minOccurs="0"/>
                <xsd:element ref="ns2:lcf76f155ced4ddcb4097134ff3c332f"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fb0f43-e4ba-4546-9144-550bcaaf05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ec8c5ed-385f-4b7a-a672-c4d3ff035a6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cc5a493-b34b-4e11-86a3-cae95da27c2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ad9fde-b17b-410a-b756-715660328871}" ma:internalName="TaxCatchAll" ma:showField="CatchAllData" ma:web="bcc5a493-b34b-4e11-86a3-cae95da27c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bcc5a493-b34b-4e11-86a3-cae95da27c2a" xsi:nil="true"/>
    <lcf76f155ced4ddcb4097134ff3c332f xmlns="e8fb0f43-e4ba-4546-9144-550bcaaf051c">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D82361C6-2041-4D7F-98F6-5530B2BB3232}"/>
</file>

<file path=customXml/itemProps2.xml><?xml version="1.0" encoding="utf-8"?>
<ds:datastoreItem xmlns:ds="http://schemas.openxmlformats.org/officeDocument/2006/customXml" ds:itemID="{DAB1DF1B-63A0-4E7C-9EB5-FAE87FD468EA}"/>
</file>

<file path=customXml/itemProps3.xml><?xml version="1.0" encoding="utf-8"?>
<ds:datastoreItem xmlns:ds="http://schemas.openxmlformats.org/officeDocument/2006/customXml" ds:itemID="{1C6946CA-F368-4A87-A650-A7255CAB1604}"/>
</file>

<file path=docProps/app.xml><?xml version="1.0" encoding="utf-8"?>
<Properties xmlns="http://schemas.openxmlformats.org/officeDocument/2006/extended-properties" xmlns:vt="http://schemas.openxmlformats.org/officeDocument/2006/docPropsVTypes">
  <Template>Office Theme</Template>
  <TotalTime>2749</TotalTime>
  <Words>1078</Words>
  <Application>Microsoft Office PowerPoint</Application>
  <PresentationFormat>On-screen Show (4:3)</PresentationFormat>
  <Paragraphs>57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thchamp@yahoo.com</dc:creator>
  <cp:lastModifiedBy>Champney, Thomas</cp:lastModifiedBy>
  <cp:revision>133</cp:revision>
  <dcterms:created xsi:type="dcterms:W3CDTF">2020-05-21T20:51:20Z</dcterms:created>
  <dcterms:modified xsi:type="dcterms:W3CDTF">2026-03-19T19:45:01Z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0x010100B46738EA2FB3E5419E30F9CBA88103C3</vt:lpwstr>
  </property>
</Properties>
</file>